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30275213" cy="42803763"/>
  <p:notesSz cx="20926425" cy="29818013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614" y="-192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F8432944-C524-48D9-8E8D-CB741721BB56}"/>
              </a:ext>
            </a:extLst>
          </p:cNvPr>
          <p:cNvSpPr/>
          <p:nvPr/>
        </p:nvSpPr>
        <p:spPr>
          <a:xfrm>
            <a:off x="0" y="3952976"/>
            <a:ext cx="30275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Compact SRAM-Based PUF Chip Employing </a:t>
            </a:r>
          </a:p>
          <a:p>
            <a:pPr algn="ctr"/>
            <a:r>
              <a:rPr lang="en-US" altLang="ko-KR" sz="6000" b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Body Voltage Control Technique</a:t>
            </a:r>
            <a:endParaRPr lang="en-US" altLang="ko-KR" sz="60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31BF6AA-EC4E-4055-BBDE-6165905E3408}"/>
              </a:ext>
            </a:extLst>
          </p:cNvPr>
          <p:cNvSpPr/>
          <p:nvPr/>
        </p:nvSpPr>
        <p:spPr>
          <a:xfrm>
            <a:off x="4291506" y="6308614"/>
            <a:ext cx="2176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Chi Trung Ngo , Ju Hyeok Ahn </a:t>
            </a:r>
            <a:r>
              <a:rPr lang="en-US" altLang="ko-KR" sz="44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4400" b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Jong-Phil Hong</a:t>
            </a:r>
            <a:br>
              <a:rPr lang="en-US" altLang="ko-KR" sz="44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4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School of Electrical Engineering, </a:t>
            </a:r>
            <a:r>
              <a:rPr lang="en-US" altLang="ko-KR" sz="4400" b="1" dirty="0" err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Chungbuk</a:t>
            </a:r>
            <a:r>
              <a:rPr lang="en-US" altLang="ko-KR" sz="44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National University</a:t>
            </a:r>
            <a:endParaRPr lang="ko-KR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46">
            <a:extLst>
              <a:ext uri="{FF2B5EF4-FFF2-40B4-BE49-F238E27FC236}">
                <a16:creationId xmlns:a16="http://schemas.microsoft.com/office/drawing/2014/main" id="{F01BE0E5-49CB-4864-9094-090030780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3706199"/>
            <a:ext cx="3557135" cy="3777179"/>
          </a:xfrm>
          <a:prstGeom prst="rect">
            <a:avLst/>
          </a:prstGeom>
          <a:noFill/>
        </p:spPr>
      </p:pic>
      <p:pic>
        <p:nvPicPr>
          <p:cNvPr id="14" name="그림 45">
            <a:extLst>
              <a:ext uri="{FF2B5EF4-FFF2-40B4-BE49-F238E27FC236}">
                <a16:creationId xmlns:a16="http://schemas.microsoft.com/office/drawing/2014/main" id="{64716250-070B-41C3-8848-4F0F230CE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18" y="3866694"/>
            <a:ext cx="3557135" cy="3777179"/>
          </a:xfrm>
          <a:prstGeom prst="rect">
            <a:avLst/>
          </a:prstGeom>
          <a:noFill/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60980625-8F85-4CAE-BABE-C330B258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7920702"/>
            <a:ext cx="30299891" cy="88407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72000" rIns="0" bIns="72000">
            <a:spAutoFit/>
          </a:bodyPr>
          <a:lstStyle/>
          <a:p>
            <a:pPr algn="ctr" defTabSz="4389438" eaLnBrk="1" hangingPunct="1">
              <a:defRPr/>
            </a:pPr>
            <a:r>
              <a:rPr lang="en-US" altLang="zh-CN" sz="4800" b="1">
                <a:solidFill>
                  <a:schemeClr val="bg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Introduction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5A3BE72F-1BBA-4F4B-93E0-140D80A7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49487"/>
            <a:ext cx="30299891" cy="8802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72000" rIns="0" bIns="72000">
            <a:spAutoFit/>
          </a:bodyPr>
          <a:lstStyle/>
          <a:p>
            <a:pPr algn="ctr" defTabSz="4389438" eaLnBrk="1" hangingPunct="1">
              <a:defRPr/>
            </a:pPr>
            <a:r>
              <a:rPr lang="en-US" altLang="zh-CN" sz="4800" b="1" spc="-100">
                <a:solidFill>
                  <a:schemeClr val="bg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SRAM-Based PUF Employing Body Voltage Control Circuit Design</a:t>
            </a:r>
            <a:endParaRPr lang="en-US" altLang="zh-CN" sz="4800" b="1" spc="-100" dirty="0">
              <a:solidFill>
                <a:schemeClr val="bg1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3C07DB4-DDB5-4884-B29A-A44EF613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55251"/>
            <a:ext cx="30275213" cy="88407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72000" rIns="0" bIns="72000">
            <a:spAutoFit/>
          </a:bodyPr>
          <a:lstStyle/>
          <a:p>
            <a:pPr algn="ctr" defTabSz="4389438" eaLnBrk="1" hangingPunct="1">
              <a:defRPr/>
            </a:pPr>
            <a:r>
              <a:rPr lang="en-US" altLang="zh-CN" sz="4800" b="1">
                <a:solidFill>
                  <a:schemeClr val="bg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Implement Result and Performance Comparison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F57D2-25C1-47C2-B8E5-CAA1315A6F14}"/>
              </a:ext>
            </a:extLst>
          </p:cNvPr>
          <p:cNvSpPr txBox="1"/>
          <p:nvPr/>
        </p:nvSpPr>
        <p:spPr>
          <a:xfrm>
            <a:off x="744718" y="8928270"/>
            <a:ext cx="28773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The conventional SRAM-based PUF uses a switching transistor and a main transistor to implement multiple CRPs </a:t>
            </a: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if CRPs </a:t>
            </a:r>
            <a:r>
              <a:rPr lang="en-US" altLang="ko-KR" sz="3600" b="1" i="0">
                <a:solidFill>
                  <a:srgbClr val="C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(area occupation + power consumption) </a:t>
            </a:r>
            <a:r>
              <a:rPr lang="en-US" altLang="ko-KR" sz="3600" b="1" i="0">
                <a:solidFill>
                  <a:srgbClr val="C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To reduce the silicon area, the proposed structure adds </a:t>
            </a: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function of a switching transistor to a single main transistor, controlling the body voltage to switch the transistor</a:t>
            </a:r>
            <a:endParaRPr lang="en-US" altLang="ko-KR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9EA389-A772-4562-9643-E29FAA7AA083}"/>
              </a:ext>
            </a:extLst>
          </p:cNvPr>
          <p:cNvSpPr txBox="1"/>
          <p:nvPr/>
        </p:nvSpPr>
        <p:spPr>
          <a:xfrm>
            <a:off x="744718" y="17509083"/>
            <a:ext cx="21697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b="1">
                <a:latin typeface="Arial" panose="020B0604020202020204" pitchFamily="34" charset="0"/>
                <a:cs typeface="Arial" panose="020B0604020202020204" pitchFamily="34" charset="0"/>
              </a:rPr>
              <a:t>Main transistor </a:t>
            </a:r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en-US" altLang="ko-KR" sz="4000" b="1">
                <a:latin typeface="Arial" panose="020B0604020202020204" pitchFamily="34" charset="0"/>
                <a:cs typeface="Arial" panose="020B0604020202020204" pitchFamily="34" charset="0"/>
              </a:rPr>
              <a:t> Switching transistor </a:t>
            </a:r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single transistor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Operating speed caused by process variation</a:t>
            </a:r>
            <a:endParaRPr lang="en-US" altLang="ko-KR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b="1">
                <a:latin typeface="Arial" panose="020B0604020202020204" pitchFamily="34" charset="0"/>
                <a:cs typeface="Arial" panose="020B0604020202020204" pitchFamily="34" charset="0"/>
              </a:rPr>
              <a:t>Convention structrure: 10 transistors/PUF cell.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ko-KR" sz="4000" b="1">
                <a:latin typeface="Arial" panose="020B0604020202020204" pitchFamily="34" charset="0"/>
                <a:cs typeface="Arial" panose="020B0604020202020204" pitchFamily="34" charset="0"/>
              </a:rPr>
              <a:t>Proposed structure:</a:t>
            </a:r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transistors/PUF cell</a:t>
            </a:r>
            <a:r>
              <a:rPr lang="en-US" altLang="ko-KR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9BF6DF-9BF9-4E6D-B6E7-F066D3732191}"/>
              </a:ext>
            </a:extLst>
          </p:cNvPr>
          <p:cNvSpPr txBox="1"/>
          <p:nvPr/>
        </p:nvSpPr>
        <p:spPr>
          <a:xfrm>
            <a:off x="1449210" y="24959434"/>
            <a:ext cx="940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4. Conceptual structure of the proposed SRAM-based PUF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4609D8-FE6F-400F-AFFB-5AD287EA855D}"/>
              </a:ext>
            </a:extLst>
          </p:cNvPr>
          <p:cNvSpPr txBox="1"/>
          <p:nvPr/>
        </p:nvSpPr>
        <p:spPr>
          <a:xfrm>
            <a:off x="14688607" y="34042647"/>
            <a:ext cx="698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7. Chip micrograph</a:t>
            </a:r>
            <a:endParaRPr lang="ko-KR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B9D6B9-E1F1-4FB4-B242-B2D86DBABE84}"/>
              </a:ext>
            </a:extLst>
          </p:cNvPr>
          <p:cNvSpPr txBox="1"/>
          <p:nvPr/>
        </p:nvSpPr>
        <p:spPr>
          <a:xfrm>
            <a:off x="19197873" y="24580087"/>
            <a:ext cx="10866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Fig. 6. Example of proposed structure operation with the cases of  ‘‘Fast/Fast’’ and ‘‘Slow/Slow’’ vesus ‘‘Fast/Slow’’ and ‘‘Slow/Slow’’ transistors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D2B9BCB-0503-4863-9EC2-0E7721D4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6670" y="28520588"/>
            <a:ext cx="8195687" cy="5493025"/>
          </a:xfrm>
          <a:prstGeom prst="rect">
            <a:avLst/>
          </a:prstGeom>
        </p:spPr>
      </p:pic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D16F8F7C-73F3-4C20-8F83-00D1E654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13" y="20675898"/>
            <a:ext cx="6501122" cy="39408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5310723-5C48-4F73-AE29-CFC52FE92CE7}"/>
              </a:ext>
            </a:extLst>
          </p:cNvPr>
          <p:cNvSpPr txBox="1"/>
          <p:nvPr/>
        </p:nvSpPr>
        <p:spPr>
          <a:xfrm>
            <a:off x="11019332" y="24996316"/>
            <a:ext cx="776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5. Schematic structure of the proposed SRAM-based PUF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표 5">
            <a:extLst>
              <a:ext uri="{FF2B5EF4-FFF2-40B4-BE49-F238E27FC236}">
                <a16:creationId xmlns:a16="http://schemas.microsoft.com/office/drawing/2014/main" id="{C413702F-E3DE-4604-B340-1FA7A5B50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67191"/>
              </p:ext>
            </p:extLst>
          </p:nvPr>
        </p:nvGraphicFramePr>
        <p:xfrm>
          <a:off x="0" y="28577636"/>
          <a:ext cx="13902432" cy="1233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8319">
                  <a:extLst>
                    <a:ext uri="{9D8B030D-6E8A-4147-A177-3AD203B41FA5}">
                      <a16:colId xmlns:a16="http://schemas.microsoft.com/office/drawing/2014/main" val="1259204671"/>
                    </a:ext>
                  </a:extLst>
                </a:gridCol>
                <a:gridCol w="2169591">
                  <a:extLst>
                    <a:ext uri="{9D8B030D-6E8A-4147-A177-3AD203B41FA5}">
                      <a16:colId xmlns:a16="http://schemas.microsoft.com/office/drawing/2014/main" val="187979462"/>
                    </a:ext>
                  </a:extLst>
                </a:gridCol>
                <a:gridCol w="2772696">
                  <a:extLst>
                    <a:ext uri="{9D8B030D-6E8A-4147-A177-3AD203B41FA5}">
                      <a16:colId xmlns:a16="http://schemas.microsoft.com/office/drawing/2014/main" val="12390203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42931253"/>
                    </a:ext>
                  </a:extLst>
                </a:gridCol>
                <a:gridCol w="2988626">
                  <a:extLst>
                    <a:ext uri="{9D8B030D-6E8A-4147-A177-3AD203B41FA5}">
                      <a16:colId xmlns:a16="http://schemas.microsoft.com/office/drawing/2014/main" val="186719826"/>
                    </a:ext>
                  </a:extLst>
                </a:gridCol>
              </a:tblGrid>
              <a:tr h="1432352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ko-KR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work</a:t>
                      </a:r>
                      <a:endParaRPr lang="ko-KR" sz="3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VLSI Circuits ‘17 Jeloka el at.</a:t>
                      </a:r>
                      <a:endParaRPr lang="ko-KR" sz="3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ISSCC’15 Yang el at.</a:t>
                      </a:r>
                      <a:endParaRPr lang="ko-KR" sz="3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IEEE-JSSC’11 Stanzione el at.</a:t>
                      </a:r>
                      <a:endParaRPr lang="ko-KR" sz="3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5556"/>
                  </a:ext>
                </a:extLst>
              </a:tr>
              <a:tr h="954902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CMOS Technology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28nm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28nm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40nm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90nm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25064"/>
                  </a:ext>
                </a:extLst>
              </a:tr>
              <a:tr h="856555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PUF type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Bi-stable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Bi-stable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Analog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35103"/>
                  </a:ext>
                </a:extLst>
              </a:tr>
              <a:tr h="1060200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Bit-width of Challenge</a:t>
                      </a:r>
                      <a:endParaRPr lang="ko-KR" sz="3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96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256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77060"/>
                  </a:ext>
                </a:extLst>
              </a:tr>
              <a:tr h="1060200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Bit-with of Response</a:t>
                      </a:r>
                      <a:endParaRPr lang="ko-KR" sz="3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64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424604"/>
                  </a:ext>
                </a:extLst>
              </a:tr>
              <a:tr h="1060200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Condition </a:t>
                      </a:r>
                      <a:r>
                        <a:rPr lang="en-US" altLang="ko-KR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(V)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1.08-1.32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0.5-0.9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0.7-1.2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0.64-0.66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46815"/>
                  </a:ext>
                </a:extLst>
              </a:tr>
              <a:tr h="939855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Inter-HD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0.4889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0.483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0.5007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566999"/>
                  </a:ext>
                </a:extLst>
              </a:tr>
              <a:tr h="972671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Intra-HD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0.0311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0.0317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lang="ko-KR" altLang="ko-KR" sz="3200" b="1" baseline="30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</a:t>
                      </a:r>
                      <a:endParaRPr lang="ko-KR" alt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39809"/>
                  </a:ext>
                </a:extLst>
              </a:tr>
              <a:tr h="1060200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Area </a:t>
                      </a:r>
                    </a:p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</a:t>
                      </a:r>
                      <a:r>
                        <a:rPr lang="en-US" sz="3200" b="1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/bit)</a:t>
                      </a:r>
                      <a:endParaRPr lang="ko-KR" sz="3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8,615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22,720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528,125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139,382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90741"/>
                  </a:ext>
                </a:extLst>
              </a:tr>
              <a:tr h="1388099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Efficiency (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pJ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/bit)</a:t>
                      </a:r>
                      <a:endParaRPr lang="ko-KR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ko-KR" sz="3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0.097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17.75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6080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8765"/>
                  </a:ext>
                </a:extLst>
              </a:tr>
              <a:tr h="1456310"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CRPs</a:t>
                      </a:r>
                      <a:endParaRPr lang="ko-KR" sz="3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1.6E8</a:t>
                      </a:r>
                      <a:endParaRPr lang="ko-KR" sz="3200" b="1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1.17E11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1E25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0" hangingPunct="0">
                        <a:spcAft>
                          <a:spcPts val="0"/>
                        </a:spcAft>
                      </a:pPr>
                      <a:r>
                        <a:rPr lang="en-US" altLang="ko-KR" sz="32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4.01E15</a:t>
                      </a:r>
                      <a:endParaRPr lang="ko-KR" sz="32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64237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EDE6AF4-A5CA-40E3-A595-A1C411433B97}"/>
              </a:ext>
            </a:extLst>
          </p:cNvPr>
          <p:cNvSpPr txBox="1"/>
          <p:nvPr/>
        </p:nvSpPr>
        <p:spPr>
          <a:xfrm>
            <a:off x="8504" y="27852295"/>
            <a:ext cx="1464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I</a:t>
            </a:r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Performance summary and comparison with prior works.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39E4CA-F171-4B84-824A-55F9B8C3C97E}"/>
              </a:ext>
            </a:extLst>
          </p:cNvPr>
          <p:cNvSpPr txBox="1"/>
          <p:nvPr/>
        </p:nvSpPr>
        <p:spPr>
          <a:xfrm>
            <a:off x="14126099" y="36192869"/>
            <a:ext cx="15868427" cy="422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36576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Up to 1.6x10</a:t>
            </a:r>
            <a:r>
              <a:rPr lang="en-US" altLang="ko-KR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 CRPs/die with 32b input, 1024b output</a:t>
            </a:r>
            <a:endParaRPr lang="en-US" altLang="ko-KR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36576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 the body voltage to reduce the number of transistor/PUF cell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ko-KR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3600" b="1">
                <a:latin typeface="Arial" panose="020B0604020202020204" pitchFamily="34" charset="0"/>
                <a:cs typeface="Arial" panose="020B0604020202020204" pitchFamily="34" charset="0"/>
              </a:rPr>
              <a:t>Reduce 40% the number of transistors/PUF cell </a:t>
            </a: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 active area/bit reaches 38% reduction</a:t>
            </a:r>
            <a:endParaRPr lang="en-US" altLang="ko-KR" sz="3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36576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ko-KR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Efficiency 90fJ/bit &amp; Competitive Inter-HD value of 0.4889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BCBA70D-CC25-319A-789D-95708546C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5433" y="10684757"/>
            <a:ext cx="10352192" cy="4370891"/>
          </a:xfrm>
          <a:prstGeom prst="rect">
            <a:avLst/>
          </a:prstGeom>
        </p:spPr>
      </p:pic>
      <p:pic>
        <p:nvPicPr>
          <p:cNvPr id="18" name="Picture 17" descr="Diagram, schematic&#10;&#10;Description automatically generated">
            <a:extLst>
              <a:ext uri="{FF2B5EF4-FFF2-40B4-BE49-F238E27FC236}">
                <a16:creationId xmlns:a16="http://schemas.microsoft.com/office/drawing/2014/main" id="{65D5DBFD-111D-244E-8C5F-C166DE9DB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327" y="20686186"/>
            <a:ext cx="7284284" cy="3705556"/>
          </a:xfrm>
          <a:prstGeom prst="rect">
            <a:avLst/>
          </a:prstGeom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C9ACB001-4775-12A1-8725-19256A961DBF}"/>
              </a:ext>
            </a:extLst>
          </p:cNvPr>
          <p:cNvSpPr/>
          <p:nvPr/>
        </p:nvSpPr>
        <p:spPr>
          <a:xfrm>
            <a:off x="12790439" y="18866599"/>
            <a:ext cx="383722" cy="1089300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50D58D-5EC9-B458-2855-3A073369672E}"/>
              </a:ext>
            </a:extLst>
          </p:cNvPr>
          <p:cNvSpPr txBox="1"/>
          <p:nvPr/>
        </p:nvSpPr>
        <p:spPr>
          <a:xfrm>
            <a:off x="13066211" y="19058334"/>
            <a:ext cx="4536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reduction</a:t>
            </a:r>
          </a:p>
        </p:txBody>
      </p:sp>
      <p:pic>
        <p:nvPicPr>
          <p:cNvPr id="40" name="Picture 3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D506A0-060D-5A17-E64A-67F033A9D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36" y="11616318"/>
            <a:ext cx="11923201" cy="3070353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3DDD6639-9327-BAAB-94B4-F43166FBE3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26439" y="10836750"/>
            <a:ext cx="4509001" cy="4388953"/>
          </a:xfrm>
          <a:prstGeom prst="rect">
            <a:avLst/>
          </a:prstGeom>
        </p:spPr>
      </p:pic>
      <p:pic>
        <p:nvPicPr>
          <p:cNvPr id="51" name="Picture 50" descr="Diagram, schematic&#10;&#10;Description automatically generated">
            <a:extLst>
              <a:ext uri="{FF2B5EF4-FFF2-40B4-BE49-F238E27FC236}">
                <a16:creationId xmlns:a16="http://schemas.microsoft.com/office/drawing/2014/main" id="{7C73D905-49F5-7AB2-5CE9-94242A5D36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69537" y="20906893"/>
            <a:ext cx="8363818" cy="355644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FE389A7-72BD-FC3C-B4BE-F25EFD4C5950}"/>
              </a:ext>
            </a:extLst>
          </p:cNvPr>
          <p:cNvSpPr txBox="1"/>
          <p:nvPr/>
        </p:nvSpPr>
        <p:spPr>
          <a:xfrm>
            <a:off x="22461913" y="34743186"/>
            <a:ext cx="776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8. Measured inter/intra-PUF hamming distance distribution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054358-5A92-A4F1-F5BA-C020CB40784F}"/>
              </a:ext>
            </a:extLst>
          </p:cNvPr>
          <p:cNvSpPr txBox="1"/>
          <p:nvPr/>
        </p:nvSpPr>
        <p:spPr>
          <a:xfrm>
            <a:off x="2021803" y="14969352"/>
            <a:ext cx="804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1. SRAM-based PUF with multiple CRPs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CA7185-4BBF-0D43-F3C5-0A4B59C078CE}"/>
              </a:ext>
            </a:extLst>
          </p:cNvPr>
          <p:cNvSpPr txBox="1"/>
          <p:nvPr/>
        </p:nvSpPr>
        <p:spPr>
          <a:xfrm>
            <a:off x="22461913" y="15246352"/>
            <a:ext cx="753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3. CMOS Process corners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457AC1-374D-D90B-893A-648AE78909CE}"/>
              </a:ext>
            </a:extLst>
          </p:cNvPr>
          <p:cNvSpPr txBox="1"/>
          <p:nvPr/>
        </p:nvSpPr>
        <p:spPr>
          <a:xfrm>
            <a:off x="12558766" y="14997356"/>
            <a:ext cx="940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2. Conceptual structure of the conventional SRAM-based PUF</a:t>
            </a:r>
            <a:endParaRPr lang="ko-KR" alt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그림 10">
            <a:extLst>
              <a:ext uri="{FF2B5EF4-FFF2-40B4-BE49-F238E27FC236}">
                <a16:creationId xmlns:a16="http://schemas.microsoft.com/office/drawing/2014/main" id="{5820241C-28CA-4C89-9913-D3232336F8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2649" y="17346021"/>
            <a:ext cx="8255269" cy="351073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C9A69D1-13E3-C193-8F13-A8A6ED5FA508}"/>
              </a:ext>
            </a:extLst>
          </p:cNvPr>
          <p:cNvSpPr txBox="1"/>
          <p:nvPr/>
        </p:nvSpPr>
        <p:spPr>
          <a:xfrm>
            <a:off x="24678" y="41055411"/>
            <a:ext cx="162567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This work was supported by the National Research Foundation of Korea(NRF) grant funded by the Korea government(MSIT) (No. NRF-2021R1A2C2005258).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2400" b="1">
                <a:latin typeface="Arial" panose="020B0604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Korea.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6E96C20-1D6E-A39C-F80A-2947358A03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97098" y="28193550"/>
            <a:ext cx="7897494" cy="62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10444</TotalTime>
  <Words>455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테마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kangun choi</cp:lastModifiedBy>
  <cp:revision>95</cp:revision>
  <cp:lastPrinted>2019-07-01T04:54:48Z</cp:lastPrinted>
  <dcterms:created xsi:type="dcterms:W3CDTF">2018-03-08T06:02:33Z</dcterms:created>
  <dcterms:modified xsi:type="dcterms:W3CDTF">2022-06-16T06:33:07Z</dcterms:modified>
</cp:coreProperties>
</file>